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m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ms" altLang="ko-KR" b="1">
                <a:solidFill>
                  <a:schemeClr val="tx1">
                    <a:lumMod val="50000"/>
                    <a:lumOff val="50000"/>
                  </a:schemeClr>
                </a:solidFill>
              </a:rPr>
              <a:t>No.16</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The</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Perkataan</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daripada</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ms" altLang="ko-KR" sz="4000"/>
              <a:t>Tuhan Memanggil Musa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s" altLang="ko-KR" sz="3200">
                <a:solidFill>
                  <a:schemeClr val="tx1">
                    <a:lumMod val="65000"/>
                    <a:lumOff val="35000"/>
                  </a:schemeClr>
                </a:solidFill>
              </a:rPr>
              <a:t>Apabila Musa mendengar suara Tuhan, apakah yang dilihatnya?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anggur yang cantik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awan dan guruh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belukar terbakar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laut terbahagi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ms" altLang="en-US" sz="2800">
                <a:solidFill>
                  <a:srgbClr val="FF0000"/>
                </a:solidFill>
              </a:rPr>
              <a:t>③ </a:t>
            </a:r>
            <a:r xmlns:a="http://schemas.openxmlformats.org/drawingml/2006/main">
              <a:rPr lang="ms" altLang="ko-KR" sz="2800">
                <a:solidFill>
                  <a:srgbClr val="FF0000"/>
                </a:solidFill>
              </a:rPr>
              <a:t>belukar terbakar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No. 25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400"/>
              <a:t>Gideon dan 300 orangnya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hari ini</a:t>
            </a:r>
            <a:r xmlns:a="http://schemas.openxmlformats.org/drawingml/2006/main">
              <a:rPr lang="ms" altLang="en-US" sz="4000">
                <a:solidFill>
                  <a:srgbClr val="FF0000"/>
                </a:solidFill>
              </a:rPr>
              <a:t> </a:t>
            </a:r>
            <a:r xmlns:a="http://schemas.openxmlformats.org/drawingml/2006/main">
              <a:rPr lang="ms" altLang="ko-KR" sz="4000">
                <a:solidFill>
                  <a:srgbClr val="FF0000"/>
                </a:solidFill>
              </a:rPr>
              <a:t>Perkataan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t>Ketika Malaikat TUHAN menampakkan diri kepada Gideon, dia berkata, "TUHAN menyertai engkau, pahlawan yang gagah perkasa."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Hakim</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600">
                <a:solidFill>
                  <a:schemeClr val="tx1">
                    <a:lumMod val="65000"/>
                    <a:lumOff val="35000"/>
                  </a:schemeClr>
                </a:solidFill>
              </a:rPr>
              <a:t>Malaikat Tuhan menampakkan diri kepada Gideon dan berkata, "Tuhan menyertai kamu, pahlawan yang gagah perkasa." Tuhan memberinya jaminan melalui embun dan bulu.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Apabila dia yakin bahawa Tuhan memanggilnya, dia merobohkan Baal dan mezbahnya yang disembah oleh orang Israel.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Tuhan berkata kepada Gideon untuk memilih pahlawan untuk mengalahkan orang Midian. Mengikut arahan Tuhan, hanya 300 orang yang dipilih.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Tuhan memberinya rancangan yang indah untuk menyerang mereka. Tuhan membiarkan mereka mempunyai sangkakala dan tempayan kosong dengan obor di dalamnya.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Pada waktu malam, Gideon dan 300 orangnya melaksanakan rancangan yang Tuhan berikan kepada mereka. Mereka memenangi peperangan melawan orang Midian.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solidFill>
                  <a:schemeClr val="tx1">
                    <a:lumMod val="65000"/>
                    <a:lumOff val="35000"/>
                  </a:schemeClr>
                </a:solidFill>
              </a:rPr>
              <a:t>Gideon dan 300 orangnya memenangi peperangan melawan banyak orang Midian hanya dengan mematuhi perintah Tuhan.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Rahsia untuk menang dalam hidup saya ialah taat kepada Tuhan.</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Dia adalah Tuhan Yang Maha Kuasa yang dapat mengalahkan banyak pasukan musuh dengan hanya 300 orang.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Yang manakah tidak digunakan untuk Gideon dan 300 orangnya untuk mengalahkan musuh mereka?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balang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pedang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obor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sangkakala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② </a:t>
            </a:r>
            <a:r xmlns:a="http://schemas.openxmlformats.org/drawingml/2006/main">
              <a:rPr lang="ms" altLang="ko-KR" sz="2800">
                <a:solidFill>
                  <a:srgbClr val="FF0000"/>
                </a:solidFill>
              </a:rPr>
              <a:t>pedang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Apabila TUHAN melihat bahawa dia telah pergi untuk melihat, Allah memanggil dia</a:t>
            </a:r>
          </a:p>
          <a:p>
            <a:r xmlns:a="http://schemas.openxmlformats.org/drawingml/2006/main">
              <a:rPr lang="ms" altLang="ko-KR" sz="3600">
                <a:solidFill>
                  <a:schemeClr val="tx1">
                    <a:lumMod val="65000"/>
                    <a:lumOff val="35000"/>
                  </a:schemeClr>
                </a:solidFill>
              </a:rPr>
              <a:t>dari dalam semak,</a:t>
            </a:r>
          </a:p>
          <a:p>
            <a:r xmlns:a="http://schemas.openxmlformats.org/drawingml/2006/main">
              <a:rPr lang="ms" altLang="ko-KR" sz="3600">
                <a:solidFill>
                  <a:schemeClr val="tx1">
                    <a:lumMod val="65000"/>
                    <a:lumOff val="35000"/>
                  </a:schemeClr>
                </a:solidFill>
              </a:rPr>
              <a:t>"Musa! Musa!" Dan Musa berkata, "Inilah aku."</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hari ini</a:t>
            </a:r>
            <a:r xmlns:a="http://schemas.openxmlformats.org/drawingml/2006/main">
              <a:rPr lang="ms" altLang="en-US" sz="4000">
                <a:solidFill>
                  <a:srgbClr val="FF0000"/>
                </a:solidFill>
              </a:rPr>
              <a:t> </a:t>
            </a:r>
            <a:r xmlns:a="http://schemas.openxmlformats.org/drawingml/2006/main">
              <a:rPr lang="ms" altLang="ko-KR" sz="4000">
                <a:solidFill>
                  <a:srgbClr val="FF0000"/>
                </a:solidFill>
              </a:rPr>
              <a:t>Perkataan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t>Ketika Malaikat TUHAN menampakkan diri kepada Gideon, dia berkata, "TUHAN menyertai engkau, pahlawan yang gagah perkasa."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Hakim</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ms" altLang="ko-KR" b="1">
                <a:solidFill>
                  <a:schemeClr val="tx1">
                    <a:lumMod val="50000"/>
                    <a:lumOff val="50000"/>
                  </a:schemeClr>
                </a:solidFill>
              </a:rPr>
              <a:t>No. 26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ms" altLang="ko-KR" sz="4000"/>
              <a:t>Simson, Pahlawan yang Kuat.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Perempuan itu melahirkan seorang anak lelaki dan menamainya Simson. Dia bertumbuh dan TUHAN memberkati dia,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s" altLang="ko-KR" sz="2800">
                <a:solidFill>
                  <a:schemeClr val="tx1">
                    <a:lumMod val="65000"/>
                    <a:lumOff val="35000"/>
                  </a:schemeClr>
                </a:solidFill>
              </a:rPr>
              <a:t>Hakim</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ms" altLang="ko-KR" sz="2500">
                <a:solidFill>
                  <a:schemeClr val="tx1">
                    <a:lumMod val="65000"/>
                    <a:lumOff val="35000"/>
                  </a:schemeClr>
                </a:solidFill>
              </a:rPr>
              <a:t>Ada seorang pemimpin bernama Simson di antara para pemimpin Israel. Dia adalah seorang lelaki yang harus dikhususkan kepada Tuhan sejak lahir.</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ms" altLang="ko-KR" sz="2400">
                <a:solidFill>
                  <a:schemeClr val="tx1">
                    <a:lumMod val="65000"/>
                    <a:lumOff val="35000"/>
                  </a:schemeClr>
                </a:solidFill>
              </a:rPr>
              <a:t>Simson adalah seorang pahlawan yang sangat kuat. Kerana Simson, orang Filistin dan negara lain yang menindas mereka tidak dapat menindas orang Israel</a:t>
            </a:r>
            <a:r xmlns:a="http://schemas.openxmlformats.org/drawingml/2006/main">
              <a:rPr lang="ms" altLang="en-US" sz="2400">
                <a:solidFill>
                  <a:schemeClr val="tx1">
                    <a:lumMod val="65000"/>
                    <a:lumOff val="35000"/>
                  </a:schemeClr>
                </a:solidFill>
              </a:rPr>
              <a:t> </a:t>
            </a:r>
            <a:r xmlns:a="http://schemas.openxmlformats.org/drawingml/2006/main">
              <a:rPr lang="ms" altLang="ko-KR" sz="2400">
                <a:solidFill>
                  <a:schemeClr val="tx1">
                    <a:lumMod val="65000"/>
                    <a:lumOff val="35000"/>
                  </a:schemeClr>
                </a:solidFill>
              </a:rPr>
              <a:t>apa-apa lagi.</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ms" altLang="ko-KR" sz="2400">
                <a:solidFill>
                  <a:schemeClr val="tx1">
                    <a:lumMod val="65000"/>
                    <a:lumOff val="35000"/>
                  </a:schemeClr>
                </a:solidFill>
              </a:rPr>
              <a:t>Kekuatannya datang dari rambutnya. Tetapi, rambutnya telah dicukur kerana diperbodohkan. Jadi, dia kehilangan kuasanya.</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s" altLang="ko-KR" sz="2500">
                <a:solidFill>
                  <a:schemeClr val="tx1">
                    <a:lumMod val="65000"/>
                    <a:lumOff val="35000"/>
                  </a:schemeClr>
                </a:solidFill>
              </a:rPr>
              <a:t>Simson telah ditangkap dan ditertawakan oleh musuh. Dia menyesal diperbodohkan kerana sombong.</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s" altLang="ko-KR" sz="2500">
                <a:solidFill>
                  <a:schemeClr val="tx1">
                    <a:lumMod val="65000"/>
                    <a:lumOff val="35000"/>
                  </a:schemeClr>
                </a:solidFill>
              </a:rPr>
              <a:t>Simson berdoa kepada Tuhan untuk menguatkannya sekali lagi. Tuhan mengabulkan doanya dan memberinya kuasa akhirnya.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ms" altLang="ko-KR" sz="3200">
                <a:solidFill>
                  <a:schemeClr val="tx1">
                    <a:lumMod val="65000"/>
                    <a:lumOff val="35000"/>
                  </a:schemeClr>
                </a:solidFill>
              </a:rPr>
              <a:t>Simson adalah seorang lelaki yang diberi rahmat dan panggilan istimewa daripada Tuhan.</a:t>
            </a:r>
            <a:r xmlns:a="http://schemas.openxmlformats.org/drawingml/2006/main">
              <a:rPr lang="m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Tetapi, kerana kesombongannya,</a:t>
            </a:r>
          </a:p>
          <a:p>
            <a:pPr xmlns:a="http://schemas.openxmlformats.org/drawingml/2006/main" algn="ctr"/>
            <a:r xmlns:a="http://schemas.openxmlformats.org/drawingml/2006/main">
              <a:rPr lang="ms" altLang="ko-KR" sz="3200">
                <a:solidFill>
                  <a:schemeClr val="tx1">
                    <a:lumMod val="65000"/>
                    <a:lumOff val="35000"/>
                  </a:schemeClr>
                </a:solidFill>
              </a:rPr>
              <a:t>dia kehilangan mereka semua.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Kita juga adalah anak-anak yang dikasihi Tuhan yang telah menerima rahmat dan misi Tuhan.</a:t>
            </a:r>
            <a:r xmlns:a="http://schemas.openxmlformats.org/drawingml/2006/main">
              <a:rPr lang="m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Oleh itu, kita harus merendahkan diri di hadapan Firman Tuhan.</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Tuhan mendengar dan menjawab doa kita yang serius dan benar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Tidak.</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17</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The</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Perkataan</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daripada</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400"/>
              <a:t>Sepuluh Bencana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Dari mana datangnya kuasa Samson?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rambut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lengan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kaki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mata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ms" altLang="en-US" sz="2800">
                <a:solidFill>
                  <a:srgbClr val="FF0000"/>
                </a:solidFill>
              </a:rPr>
              <a:t>① </a:t>
            </a:r>
            <a:r xmlns:a="http://schemas.openxmlformats.org/drawingml/2006/main">
              <a:rPr lang="ms" altLang="ko-KR" sz="2800">
                <a:solidFill>
                  <a:srgbClr val="FF0000"/>
                </a:solidFill>
              </a:rPr>
              <a:t>rambut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Perempuan itu melahirkan seorang anak lelaki dan menamainya Simson. Dia bertumbuh dan TUHAN memberkati dia,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s" altLang="ko-KR" sz="2800">
                <a:solidFill>
                  <a:schemeClr val="tx1">
                    <a:lumMod val="65000"/>
                    <a:lumOff val="35000"/>
                  </a:schemeClr>
                </a:solidFill>
              </a:rPr>
              <a:t>Hakim</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No. 27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t>Ruth, Wanita Berakhlak Mulia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bg1">
                    <a:lumMod val="50000"/>
                  </a:schemeClr>
                </a:solidFill>
              </a:rPr>
              <a:t>Umatmu akan menjadi umatku dan Tuhanmu Tuhanku.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Ruth</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Seorang wanita Yahudi, Naomi mempunyai dua anak lelaki yang berkahwin dengan orang bukan Yahudi. Tetapi, dua anak lelakinya meninggal dunia. Jadi, tinggallah dia bersama dua menantu perempuan balunya.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Naomi memutuskan untuk pulang ke rumahnya di Yehuda. Dia menyuruh dua menantunya pulang ke rumah. Tetapi, menantu keduanya tidak pulang ke kampung halamannya, tetapi mengikut ibu mertuanya untuk tinggal di Yehuda.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Rut terpaksa memungut sisa gandum untuk tinggal bersama Naomi, kerana dia tidak mempunyai suami untuk menguruskan rumah tangga.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Dia kebetulan memungut sisa gandum di ladang kepunyaan Boas. Boas menyangka bahawa dia seorang wanita yang mulia dan dia berkahwin dengan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400">
                <a:solidFill>
                  <a:schemeClr val="tx1">
                    <a:lumMod val="65000"/>
                    <a:lumOff val="35000"/>
                  </a:schemeClr>
                </a:solidFill>
              </a:rPr>
              <a:t>Boas menerima Rut dan Naomi sebagai keluarga dan hidup bahagia. Pada masa hadapan, Raja Daud dan Yesus berasal dari garis keturunan Boas dan Rut.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solidFill>
                  <a:schemeClr val="tx1">
                    <a:lumMod val="65000"/>
                    <a:lumOff val="35000"/>
                  </a:schemeClr>
                </a:solidFill>
              </a:rPr>
              <a:t>Rut adalah orang bukan Yahudi. Dia seorang wanita yang baik dan ikhlas serta melayani ibu mertuanya dengan baik.</a:t>
            </a:r>
          </a:p>
          <a:p>
            <a:pPr xmlns:a="http://schemas.openxmlformats.org/drawingml/2006/main" algn="ctr"/>
            <a:r xmlns:a="http://schemas.openxmlformats.org/drawingml/2006/main">
              <a:rPr lang="ms" altLang="ko-KR" sz="3600">
                <a:solidFill>
                  <a:schemeClr val="tx1">
                    <a:lumMod val="65000"/>
                    <a:lumOff val="35000"/>
                  </a:schemeClr>
                </a:solidFill>
              </a:rPr>
              <a:t>Jadi, dia diberkati.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Kita juga harus membantu jiran kita</a:t>
            </a:r>
          </a:p>
          <a:p>
            <a:pPr xmlns:a="http://schemas.openxmlformats.org/drawingml/2006/main" algn="ctr"/>
            <a:r xmlns:a="http://schemas.openxmlformats.org/drawingml/2006/main">
              <a:rPr lang="ms" altLang="ko-KR" sz="3600">
                <a:solidFill>
                  <a:schemeClr val="tx1">
                    <a:lumMod val="65000"/>
                    <a:lumOff val="35000"/>
                  </a:schemeClr>
                </a:solidFill>
              </a:rPr>
              <a:t>dan menyembah Tuhan</a:t>
            </a:r>
          </a:p>
          <a:p>
            <a:pPr xmlns:a="http://schemas.openxmlformats.org/drawingml/2006/main" algn="ctr"/>
            <a:r xmlns:a="http://schemas.openxmlformats.org/drawingml/2006/main">
              <a:rPr lang="ms" altLang="ko-KR" sz="3600">
                <a:solidFill>
                  <a:schemeClr val="tx1">
                    <a:lumMod val="65000"/>
                    <a:lumOff val="35000"/>
                  </a:schemeClr>
                </a:solidFill>
              </a:rPr>
              <a:t>dengan hati yang baik dan ikhlas.</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s" altLang="ko-KR" sz="3600">
                <a:solidFill>
                  <a:schemeClr val="tx1">
                    <a:lumMod val="65000"/>
                    <a:lumOff val="35000"/>
                  </a:schemeClr>
                </a:solidFill>
              </a:rPr>
              <a:t>Dan orang Mesir akan mengetahui bahawa Akulah TUHAN apabila Aku mengulurkan tangan-Ku terhadap Mesir dan membawa orang Israel keluar dari sana.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Allah tidak melihat pada zahir tetapi melihat kepada hati.</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Mengapa Naomi pulang dari Moab ke Yehuda?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kerana dia jatuh sakit..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kerana suaminya meninggal dunia..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kerana dua anak lelakinya meninggal dunia..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kerana dia ingin bertemu keluarganya..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③ </a:t>
            </a:r>
            <a:r xmlns:a="http://schemas.openxmlformats.org/drawingml/2006/main">
              <a:rPr lang="ms" altLang="ko-KR" sz="2800">
                <a:solidFill>
                  <a:srgbClr val="FF0000"/>
                </a:solidFill>
              </a:rPr>
              <a:t>kerana dua anak lelakinya meninggal dunia..</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bg1">
                    <a:lumMod val="50000"/>
                  </a:schemeClr>
                </a:solidFill>
              </a:rPr>
              <a:t>Umatmu akan menjadi umatku dan Tuhanmu Tuhanku.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Ruth</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No. 28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400"/>
              <a:t>Doa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Dan Samuel yang masih muda itu terus bertambah besar dan dikasihi TUHAN dan manusia.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1 Samuel</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Hannah tidak mempunyai anak lelaki. Jadi, dia sangat sedih sehingga dia berdoa kepada Tuhan. “Ya Allah Bapa, jika Engkau memberikan kepada-Ku seorang anak laki-laki, maka Aku akan memberikannya bagi-Mu untuk seumur hidupnya.”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Tuhan mengingati doanya dan memberikan Hana seorang anak lelaki bernama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Hana memberikan anaknya untuk menyembah Tuhan di kuil semasa dia berdoa sebelum ini.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Samuel tinggal di bait suci menyembah Tuhan. Dia menerima banyak rahmat daripada manusia dan Tuhan.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400">
                <a:solidFill>
                  <a:schemeClr val="tx1">
                    <a:lumMod val="65000"/>
                    <a:lumOff val="35000"/>
                  </a:schemeClr>
                </a:solidFill>
              </a:rPr>
              <a:t>Samuel kecil membesar dengan baik menjadi seorang budak lelaki. Kemudian, kemudian, dia menjadi seorang nabi yang mendengar suara Tuhan.</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Musa memberitahu perintah Tuhan kepada raja Mesir, Firaun. “Beginilah firman Tuhan: Biarkanlah umat-Ku pergi, supaya mereka beribadah kepada-Ku.”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solidFill>
                  <a:schemeClr val="tx1">
                    <a:lumMod val="65000"/>
                    <a:lumOff val="35000"/>
                  </a:schemeClr>
                </a:solidFill>
              </a:rPr>
              <a:t>Tuhan mendengar semua doa Hannah, mengingatnya dan menjawabnya sepenuhnya.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Tuhan sedang mendengar semua doa kita.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Oleh itu, kita mesti berdoa</a:t>
            </a:r>
          </a:p>
          <a:p>
            <a:pPr xmlns:a="http://schemas.openxmlformats.org/drawingml/2006/main" algn="ctr"/>
            <a:r xmlns:a="http://schemas.openxmlformats.org/drawingml/2006/main">
              <a:rPr lang="ms" altLang="ko-KR" sz="3200">
                <a:solidFill>
                  <a:schemeClr val="tx1">
                    <a:lumMod val="65000"/>
                    <a:lumOff val="35000"/>
                  </a:schemeClr>
                </a:solidFill>
              </a:rPr>
              <a:t>dengan serius dan jujur.</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Tuhan mendengar doa kami dan menjawab dengan setia.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hari ini</a:t>
            </a:r>
            <a:r xmlns:a="http://schemas.openxmlformats.org/drawingml/2006/main">
              <a:rPr lang="ms" altLang="en-US" sz="4000">
                <a:solidFill>
                  <a:srgbClr val="FF0000"/>
                </a:solidFill>
              </a:rPr>
              <a:t> </a:t>
            </a:r>
            <a:r xmlns:a="http://schemas.openxmlformats.org/drawingml/2006/main">
              <a:rPr lang="ms" altLang="ko-KR" sz="4000">
                <a:solidFill>
                  <a:srgbClr val="FF0000"/>
                </a:solidFill>
              </a:rPr>
              <a:t>Kuiz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Kenapa Hannah sedih sangat?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kerana sakit perut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kerana tiada wang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kerana tiada anak lelaki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kerana dia hodoh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③ </a:t>
            </a:r>
            <a:r xmlns:a="http://schemas.openxmlformats.org/drawingml/2006/main">
              <a:rPr lang="ms" altLang="ko-KR" sz="2800">
                <a:solidFill>
                  <a:srgbClr val="FF0000"/>
                </a:solidFill>
              </a:rPr>
              <a:t>kerana tiada anak lelaki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Dan Samuel yang masih muda itu terus bertambah besar dan dikasihi TUHAN dan manusia.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1 Samuel</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Tidak.</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29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400"/>
              <a:t>Raja Saul, Raja Pertama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TUHAN menjawab, "Dengarkanlah mereka dan berikanlah mereka seorang raja." Kemudian Samuel berkata kepada orang Israel, "Setiap orang pulang ke kotanya."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1 Samuel</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“Kami perlukan seorang raja!” Orang Israel meminta untuk memberikan seorang raja untuk mereka kepada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"Aku akan memberikan mereka seorang raja seperti yang mereka minta." Tuhan menjawab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Tuhan menghantar Saul kepada Samuel. Tuhan mengizinkan Samuel mencurahkan minyak ke atas kepalanya untuk menjadi raja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“Inilah pemimpin kita, Saul.” Samuel memberitahu orang Israel bahawa Tuhan melantik Saul sebagai pemimpin Israel.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“Tak boleh! Siapakah Tuhan? Saya adalah tuhan“ Firaun menolaknya dengan sangat keras.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400">
                <a:solidFill>
                  <a:schemeClr val="tx1">
                    <a:lumMod val="65000"/>
                    <a:lumOff val="35000"/>
                  </a:schemeClr>
                </a:solidFill>
              </a:rPr>
              <a:t>Pada mulanya, Saul memimpin orang Israel dengan baik dengan mematuhi kehendak Tuhan dengan setia. Namun, dia menjadi raja yang jahat yang mengkhianati kehendak Tuhan kerana kesombongan dan kesombongannya.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solidFill>
                  <a:schemeClr val="tx1">
                    <a:lumMod val="65000"/>
                    <a:lumOff val="35000"/>
                  </a:schemeClr>
                </a:solidFill>
              </a:rPr>
              <a:t>Pada mulanya Saul merendah diri.</a:t>
            </a:r>
          </a:p>
          <a:p>
            <a:pPr xmlns:a="http://schemas.openxmlformats.org/drawingml/2006/main" algn="ctr"/>
            <a:r xmlns:a="http://schemas.openxmlformats.org/drawingml/2006/main">
              <a:rPr lang="ms" altLang="ko-KR" sz="3600">
                <a:solidFill>
                  <a:schemeClr val="tx1">
                    <a:lumMod val="65000"/>
                    <a:lumOff val="35000"/>
                  </a:schemeClr>
                </a:solidFill>
              </a:rPr>
              <a:t>Namun, setelah menjadi raja,</a:t>
            </a:r>
          </a:p>
          <a:p>
            <a:pPr xmlns:a="http://schemas.openxmlformats.org/drawingml/2006/main" algn="ctr"/>
            <a:r xmlns:a="http://schemas.openxmlformats.org/drawingml/2006/main">
              <a:rPr lang="ms" altLang="ko-KR" sz="3600">
                <a:solidFill>
                  <a:schemeClr val="tx1">
                    <a:lumMod val="65000"/>
                    <a:lumOff val="35000"/>
                  </a:schemeClr>
                </a:solidFill>
              </a:rPr>
              <a:t>dia tidak lagi menuruti kehendak Tuhan.</a:t>
            </a:r>
          </a:p>
          <a:p>
            <a:pPr xmlns:a="http://schemas.openxmlformats.org/drawingml/2006/main" algn="ctr"/>
            <a:r xmlns:a="http://schemas.openxmlformats.org/drawingml/2006/main">
              <a:rPr lang="ms" altLang="ko-KR" sz="3600">
                <a:solidFill>
                  <a:schemeClr val="tx1">
                    <a:lumMod val="65000"/>
                    <a:lumOff val="35000"/>
                  </a:schemeClr>
                </a:solidFill>
              </a:rPr>
              <a:t>Dia menjadi sombong dan tamak.</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Anda perlu merendah diri secara berterusan apabila Tuhan Bapa anda mengangkat anda.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Allah mengasihi orang yang rendah hati,</a:t>
            </a:r>
          </a:p>
          <a:p>
            <a:r xmlns:a="http://schemas.openxmlformats.org/drawingml/2006/main">
              <a:rPr lang="ms" altLang="ko-KR" sz="3600">
                <a:solidFill>
                  <a:schemeClr val="tx1">
                    <a:lumMod val="65000"/>
                    <a:lumOff val="35000"/>
                  </a:schemeClr>
                </a:solidFill>
              </a:rPr>
              <a:t>tetapi menolak orang yang sombong.</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Apakah yang ditanya oleh orang Israel kepada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makanan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raja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Firman Tuhan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rumah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② </a:t>
            </a:r>
            <a:r xmlns:a="http://schemas.openxmlformats.org/drawingml/2006/main">
              <a:rPr lang="ms" altLang="ko-KR" sz="2800">
                <a:solidFill>
                  <a:srgbClr val="FF0000"/>
                </a:solidFill>
              </a:rPr>
              <a:t>raja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TUHAN menjawab, "Dengarkanlah mereka dan berikanlah mereka seorang raja." Kemudian Samuel berkata kepada orang Israel, "Setiap orang pulang ke kotanya."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1 Samuel</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Tidak.</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30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t>Budak Muda, David Yang membunuh Goliat</a:t>
            </a:r>
            <a:r xmlns:a="http://schemas.openxmlformats.org/drawingml/2006/main">
              <a:rPr lang="ms"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Kata Daud kepada orang Filistin itu, "Engkau datang melawan aku dengan pedang dan tombak dan lembing, tetapi aku datang melawan engkau dengan nama TUHAN Yang Mahakuasa, Allah segala bala tentara Israel, yang telah engkau lawan.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1 Samuel</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500">
                <a:solidFill>
                  <a:schemeClr val="tx1">
                    <a:lumMod val="65000"/>
                    <a:lumOff val="35000"/>
                  </a:schemeClr>
                </a:solidFill>
              </a:rPr>
              <a:t>Ada seorang askar gergasi bernama Goliat di perkhemahan orang Filistin. Dia menghina nama Tuhan dengan memulakan pergaduhan.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400">
                <a:solidFill>
                  <a:schemeClr val="tx1">
                    <a:lumMod val="65000"/>
                    <a:lumOff val="35000"/>
                  </a:schemeClr>
                </a:solidFill>
              </a:rPr>
              <a:t>Tiada siapa yang berani melawannya kerana menakutkannya.</a:t>
            </a:r>
          </a:p>
          <a:p>
            <a:r xmlns:a="http://schemas.openxmlformats.org/drawingml/2006/main">
              <a:rPr lang="ms" altLang="ko-KR" sz="2400">
                <a:solidFill>
                  <a:schemeClr val="tx1">
                    <a:lumMod val="65000"/>
                    <a:lumOff val="35000"/>
                  </a:schemeClr>
                </a:solidFill>
              </a:rPr>
              <a:t>Pada waktu itu, anak muda, Daud berkata kepada raja Saul, “Aku akan pergi memerangi dia.”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'Saya boleh mengalahkan dia jika Tuhan bersama saya.'</a:t>
            </a:r>
          </a:p>
          <a:p>
            <a:r xmlns:a="http://schemas.openxmlformats.org/drawingml/2006/main">
              <a:rPr lang="ms" altLang="ko-KR" sz="2800">
                <a:solidFill>
                  <a:schemeClr val="tx1">
                    <a:lumMod val="65000"/>
                    <a:lumOff val="35000"/>
                  </a:schemeClr>
                </a:solidFill>
              </a:rPr>
              <a:t>Daud mendekati Goliat dengan lima batu licin.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Musa berdoa kepada Tuhan. “Tuhan, tolong beritahu saya apa yang akan Engkau lakukan mulai sekarang.”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500">
                <a:solidFill>
                  <a:schemeClr val="tx1">
                    <a:lumMod val="65000"/>
                    <a:lumOff val="35000"/>
                  </a:schemeClr>
                </a:solidFill>
              </a:rPr>
              <a:t>Daud berkata kepada Goliat yang menyerangnya dengan pedang dan tombak. “Aku berperang melawan kamu dalam nama Tuhan Yahweh!”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600">
                <a:solidFill>
                  <a:schemeClr val="tx1">
                    <a:lumMod val="65000"/>
                    <a:lumOff val="35000"/>
                  </a:schemeClr>
                </a:solidFill>
              </a:rPr>
              <a:t>Daud melemparkan batu dan mengenai dahi Goliat.</a:t>
            </a:r>
          </a:p>
          <a:p>
            <a:r xmlns:a="http://schemas.openxmlformats.org/drawingml/2006/main">
              <a:rPr lang="ms" altLang="ko-KR" sz="2600">
                <a:solidFill>
                  <a:schemeClr val="tx1">
                    <a:lumMod val="65000"/>
                    <a:lumOff val="35000"/>
                  </a:schemeClr>
                </a:solidFill>
              </a:rPr>
              <a:t>Daud mendapat kemenangan atas pertempuran ini dengan pertolongan Tuhan.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solidFill>
                  <a:schemeClr val="tx1">
                    <a:lumMod val="65000"/>
                    <a:lumOff val="35000"/>
                  </a:schemeClr>
                </a:solidFill>
              </a:rPr>
              <a:t>Tentera Israel takut</a:t>
            </a:r>
            <a:r xmlns:a="http://schemas.openxmlformats.org/drawingml/2006/main">
              <a:rPr lang="ms" altLang="en-US" sz="3200">
                <a:solidFill>
                  <a:schemeClr val="tx1">
                    <a:lumMod val="65000"/>
                    <a:lumOff val="35000"/>
                  </a:schemeClr>
                </a:solidFill>
              </a:rPr>
              <a:t> </a:t>
            </a:r>
            <a:r xmlns:a="http://schemas.openxmlformats.org/drawingml/2006/main">
              <a:rPr lang="ms" altLang="ko-KR" sz="3200">
                <a:solidFill>
                  <a:schemeClr val="tx1">
                    <a:lumMod val="65000"/>
                    <a:lumOff val="35000"/>
                  </a:schemeClr>
                </a:solidFill>
              </a:rPr>
              <a:t>daripada Goliat gergasi. Mereka takut kepadanya.</a:t>
            </a:r>
          </a:p>
          <a:p>
            <a:pPr xmlns:a="http://schemas.openxmlformats.org/drawingml/2006/main" algn="ctr"/>
            <a:r xmlns:a="http://schemas.openxmlformats.org/drawingml/2006/main">
              <a:rPr lang="ms" altLang="ko-KR" sz="3200">
                <a:solidFill>
                  <a:schemeClr val="tx1">
                    <a:lumMod val="65000"/>
                    <a:lumOff val="35000"/>
                  </a:schemeClr>
                </a:solidFill>
              </a:rPr>
              <a:t>Namun, Daud, yang percaya pada perlindungan Tuhan, melawannya dengan berani dan mengalahkannya.</a:t>
            </a:r>
          </a:p>
          <a:p>
            <a:pPr xmlns:a="http://schemas.openxmlformats.org/drawingml/2006/main" algn="ctr"/>
            <a:r xmlns:a="http://schemas.openxmlformats.org/drawingml/2006/main">
              <a:rPr lang="ms" altLang="ko-KR" sz="3200">
                <a:solidFill>
                  <a:schemeClr val="tx1">
                    <a:lumMod val="65000"/>
                    <a:lumOff val="35000"/>
                  </a:schemeClr>
                </a:solidFill>
              </a:rPr>
              <a:t>Kita harus percaya bahawa Allah sentiasa melindungi kita. Kita boleh mempunyai keberanian melalui kepercayaan bahawa Tuhan akan melindungi kita dalam apa jua keadaan.</a:t>
            </a:r>
          </a:p>
          <a:p>
            <a:pPr xmlns:a="http://schemas.openxmlformats.org/drawingml/2006/main" algn="ctr"/>
            <a:r xmlns:a="http://schemas.openxmlformats.org/drawingml/2006/main">
              <a:rPr lang="ms" altLang="ko-KR" sz="3200">
                <a:solidFill>
                  <a:schemeClr val="tx1">
                    <a:lumMod val="65000"/>
                    <a:lumOff val="35000"/>
                  </a:schemeClr>
                </a:solidFill>
              </a:rPr>
              <a:t>Keberanian yang bersumberkan kepercayaan kepada Tuhan dapat mengatasi sebarang ketakutan.</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Allah memberikan kemenangan kepada mereka yang berjuang untuk-Nya.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Apakah yang dilemparkan Daud kepada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pedang</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lembing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batu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perisai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③ </a:t>
            </a:r>
            <a:r xmlns:a="http://schemas.openxmlformats.org/drawingml/2006/main">
              <a:rPr lang="ms" altLang="ko-KR" sz="2800">
                <a:solidFill>
                  <a:srgbClr val="FF0000"/>
                </a:solidFill>
              </a:rPr>
              <a:t>batu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Kata Daud kepada orang Filistin itu, "Engkau datang melawan aku dengan pedang dan tombak dan lembing, tetapi aku datang melawan engkau dengan nama TUHAN Yang Mahakuasa, Allah segala bala tentara Israel, yang telah engkau lawan.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1 Samuel</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700">
                <a:solidFill>
                  <a:schemeClr val="tx1">
                    <a:lumMod val="65000"/>
                    <a:lumOff val="35000"/>
                  </a:schemeClr>
                </a:solidFill>
              </a:rPr>
              <a:t>Allah menurunkan sepuluh malapetaka ke atas seluruh tanah Mesir. Orang Mesir dan Firaun telah mengenali siapa Tuhan yang sebenar.</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“Musa, keluarlah dari Mesir dengan semua orang Israel sekarang juga.” Firaun tidak mempunyai pilihan selain membiarkan mereka pergi.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solidFill>
                  <a:schemeClr val="tx1">
                    <a:lumMod val="65000"/>
                    <a:lumOff val="35000"/>
                  </a:schemeClr>
                </a:solidFill>
              </a:rPr>
              <a:t>Firaun menyangka dialah yang paling kuat mengabaikan Tuhan.</a:t>
            </a:r>
            <a:r xmlns:a="http://schemas.openxmlformats.org/drawingml/2006/main">
              <a:rPr lang="m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Jadi, dia terpaksa berada di bawah bencana besar.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Kita harus mengaku bahawa Allah yang Maha Berkuasa bukan kita.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Apabila TUHAN melihat bahawa dia telah pergi untuk melihat, Allah memanggil dia</a:t>
            </a:r>
          </a:p>
          <a:p>
            <a:r xmlns:a="http://schemas.openxmlformats.org/drawingml/2006/main">
              <a:rPr lang="ms" altLang="ko-KR" sz="3600">
                <a:solidFill>
                  <a:schemeClr val="tx1">
                    <a:lumMod val="65000"/>
                    <a:lumOff val="35000"/>
                  </a:schemeClr>
                </a:solidFill>
              </a:rPr>
              <a:t>dari dalam semak,</a:t>
            </a:r>
          </a:p>
          <a:p>
            <a:r xmlns:a="http://schemas.openxmlformats.org/drawingml/2006/main">
              <a:rPr lang="ms" altLang="ko-KR" sz="3600">
                <a:solidFill>
                  <a:schemeClr val="tx1">
                    <a:lumMod val="65000"/>
                    <a:lumOff val="35000"/>
                  </a:schemeClr>
                </a:solidFill>
              </a:rPr>
              <a:t>"Musa! Musa!" Dan Musa berkata, "Inilah aku."</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Tuhan adalah berhala bentuk yang berbeza atau tuhan palsu yang lain.</a:t>
            </a:r>
          </a:p>
          <a:p>
            <a:r xmlns:a="http://schemas.openxmlformats.org/drawingml/2006/main">
              <a:rPr lang="ms" altLang="ko-KR" sz="3600">
                <a:solidFill>
                  <a:schemeClr val="tx1">
                    <a:lumMod val="65000"/>
                    <a:lumOff val="35000"/>
                  </a:schemeClr>
                </a:solidFill>
              </a:rPr>
              <a:t>Tuhan itu hidup dan bekerja dengan kuasa-Nya yang besar.</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Berapa banyak bencana yang Allah turunkan ke atas Mesir?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lima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tujuh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dua belas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sepuluh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④ </a:t>
            </a:r>
            <a:r xmlns:a="http://schemas.openxmlformats.org/drawingml/2006/main">
              <a:rPr lang="ms" altLang="ko-KR" sz="2800">
                <a:solidFill>
                  <a:srgbClr val="FF0000"/>
                </a:solidFill>
              </a:rPr>
              <a:t>sepuluh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s" altLang="ko-KR" sz="3600">
                <a:solidFill>
                  <a:schemeClr val="tx1">
                    <a:lumMod val="65000"/>
                    <a:lumOff val="35000"/>
                  </a:schemeClr>
                </a:solidFill>
              </a:rPr>
              <a:t>Dan orang Mesir akan mengetahui bahawa Akulah TUHAN apabila Aku mengulurkan tangan-Ku terhadap Mesir dan membawa orang Israel keluar dari sana.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TIDAK. 18</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400"/>
              <a:t>Tiang Awan</a:t>
            </a:r>
          </a:p>
          <a:p>
            <a:pPr xmlns:a="http://schemas.openxmlformats.org/drawingml/2006/main" algn="ctr"/>
            <a:r xmlns:a="http://schemas.openxmlformats.org/drawingml/2006/main">
              <a:rPr lang="ms" altLang="ko-KR" sz="4400"/>
              <a:t>dan Tiang Api</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Pada siang hari TUHAN berjalan di depan mereka dalam tiang awan untuk menuntun mereka dalam perjalanan mereka dan pada waktu malam dalam tiang api untuk menerangi mereka, sehingga mereka dapat berjalan siang atau malam.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Orang Israel tinggal di Mesir selama 430 tahun. Mereka meninggalkan Mesir untuk kembali ke tanah yang dijanjikan-Kanaan-pada akhir 430 tahun.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"Bagaimana kita boleh mendapatkan jalan yang betul?", "Bagaimana jika kita bertemu orang jahat dalam perjalanan?" Mereka sangat risau.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Pada masa itu, Tuhan menunjukkan bukti bahawa Dia membimbing mereka. Ia adalah tiang awan.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Pada waktu malam, ia menjadi tiang api. Demikianlah Allah memberi petunjuk kepada mereka siang dan malam.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400">
                <a:solidFill>
                  <a:schemeClr val="tx1">
                    <a:lumMod val="65000"/>
                    <a:lumOff val="35000"/>
                  </a:schemeClr>
                </a:solidFill>
              </a:rPr>
              <a:t>"Kami tidak takut, kerana Tuhan bersama kami!" Orang Israel bersyukur kepada Tuhan kerana membimbing mereka dengan tiang awan dan tiang api.</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ms" altLang="ko-KR" sz="2800">
                <a:solidFill>
                  <a:schemeClr val="tx1">
                    <a:lumMod val="65000"/>
                    <a:lumOff val="35000"/>
                  </a:schemeClr>
                </a:solidFill>
              </a:rPr>
              <a:t>Pada suatu hari, apabila Musa melihat seorang Mesir memukul seorang Israel, dia menjadi marah, berpihak kepada kaumnya dan membunuh orang Mesir itu.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hari ini</a:t>
            </a:r>
            <a:r xmlns:a="http://schemas.openxmlformats.org/drawingml/2006/main">
              <a:rPr lang="ms" altLang="en-US" sz="4000">
                <a:solidFill>
                  <a:srgbClr val="FF0000"/>
                </a:solidFill>
              </a:rPr>
              <a:t> </a:t>
            </a:r>
            <a:r xmlns:a="http://schemas.openxmlformats.org/drawingml/2006/main">
              <a:rPr lang="ms" altLang="ko-KR" sz="4000">
                <a:solidFill>
                  <a:srgbClr val="FF0000"/>
                </a:solidFill>
              </a:rPr>
              <a:t>pelajaran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solidFill>
                  <a:schemeClr val="tx1">
                    <a:lumMod val="65000"/>
                    <a:lumOff val="35000"/>
                  </a:schemeClr>
                </a:solidFill>
              </a:rPr>
              <a:t>Apabila ramai orang Israel menyeberangi padang pasir yang berbahaya, Tuhan menunjukkan kepada mereka bukti bahawa Dia membimbing dan melindungi mereka dengan tiang awan dan tiang api.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Sekarang, Tuhan bersama saya dan melindungi saya. Mari bersyukur kepada Allah.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Allah sentiasa bersama kita.</a:t>
            </a:r>
          </a:p>
          <a:p>
            <a:r xmlns:a="http://schemas.openxmlformats.org/drawingml/2006/main">
              <a:rPr lang="ms" altLang="ko-KR" sz="3600">
                <a:solidFill>
                  <a:schemeClr val="tx1">
                    <a:lumMod val="65000"/>
                    <a:lumOff val="35000"/>
                  </a:schemeClr>
                </a:solidFill>
              </a:rPr>
              <a:t>Dan dia melindungi kita siang dan malam.</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Apabila orang Israel meninggalkan Mesir, apakah yang Tuhan bimbing mereka?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tiang awan dan tiang api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burung dan ikan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matahari dan bulan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anjing dan kucing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① </a:t>
            </a:r>
            <a:r xmlns:a="http://schemas.openxmlformats.org/drawingml/2006/main">
              <a:rPr lang="ms" altLang="ko-KR" sz="2800">
                <a:solidFill>
                  <a:srgbClr val="FF0000"/>
                </a:solidFill>
              </a:rPr>
              <a:t>tiang awan dan tiang api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Pada siang hari TUHAN berjalan di depan mereka dalam tiang awan untuk menuntun mereka dalam perjalanan mereka dan pada waktu malam dalam tiang api untuk menerangi mereka, sehingga mereka dapat berjalan siang atau malam.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No. 19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400"/>
              <a:t>Orang Israel melalui laut yang terbelah di tanah kering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Kemudian Musa mengulurkan tangannya ke atas laut, dan sepanjang malam itu TUHAN menghalau laut itu dengan angin timur yang kuat dan mengubahnya menjadi tanah kering. Air terbahagi,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14:</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Musa dan orang Israel bertemu dengan Laut Merah dalam perjalanan ke Kanaan.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Orang Mesir mengejar orang Israel untuk menangkap mereka lagi.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Kemudian, berlaku satu perkara yang menakjubkan! Tuhan membiarkan Laut Merah terbelah dan orang Israel berjalan di atas tanah yang kering.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Askar Mesir mengejar mereka, tetapi laut kembali semula, semua tentera Mesir dibanjiri ke dalam laut. Tidak seorang pun daripada mereka terselamat.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ms" altLang="ko-KR" sz="2800">
                <a:solidFill>
                  <a:schemeClr val="tx1">
                    <a:lumMod val="65000"/>
                    <a:lumOff val="35000"/>
                  </a:schemeClr>
                </a:solidFill>
              </a:rPr>
              <a:t>Apabila Firaun mendengar hal itu, Musa takut kepadanya dan melarikan diri dari Istana Mesir dan pergi tinggal di padang pasir Midian.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Kami bersyukur kepada Tuhan kerana menyelamatkan kami! Semua orang Israel menyanyikan lagu-lagu gembira dengan sangat gembira.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solidFill>
                  <a:schemeClr val="tx1">
                    <a:lumMod val="65000"/>
                    <a:lumOff val="35000"/>
                  </a:schemeClr>
                </a:solidFill>
              </a:rPr>
              <a:t>Tuhan menyelamatkan orang Israel dari keadaan terdesak mereka.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Saya juga berada dalam keadaan untuk mati kerana dosa, tetapi Tuhan menghantar Yesus untuk menyelamatkan saya!</a:t>
            </a:r>
          </a:p>
          <a:p>
            <a:pPr xmlns:a="http://schemas.openxmlformats.org/drawingml/2006/main" algn="ctr"/>
            <a:r xmlns:a="http://schemas.openxmlformats.org/drawingml/2006/main">
              <a:rPr lang="ms" altLang="ko-KR" sz="3600">
                <a:solidFill>
                  <a:schemeClr val="tx1">
                    <a:lumMod val="65000"/>
                    <a:lumOff val="35000"/>
                  </a:schemeClr>
                </a:solidFill>
              </a:rPr>
              <a:t>Tuhan menyelamatkan saya dari kematian kekal!</a:t>
            </a:r>
          </a:p>
          <a:p>
            <a:pPr xmlns:a="http://schemas.openxmlformats.org/drawingml/2006/main" algn="ctr"/>
            <a:r xmlns:a="http://schemas.openxmlformats.org/drawingml/2006/main">
              <a:rPr lang="ms" altLang="ko-KR" sz="3600">
                <a:solidFill>
                  <a:schemeClr val="tx1">
                    <a:lumMod val="65000"/>
                    <a:lumOff val="35000"/>
                  </a:schemeClr>
                </a:solidFill>
              </a:rPr>
              <a:t>Ya Allah Bapa, terima kasih banyak-banyak!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 ialah?</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Tuhan adalah penyelamat kita yang menyelamatkan umat-Nya dengan cara yang menakjubkan.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Bagaimanakah orang Israel menyeberangi Laut Merah?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Tuhan menghantar kapal besar kepada mereka.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Tuhan membiarkan mereka berjalan di atas air laut.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Tuhan membahagikan Laut Merah dan membiarkan mereka berjalan</a:t>
            </a:r>
          </a:p>
          <a:p>
            <a:r xmlns:a="http://schemas.openxmlformats.org/drawingml/2006/main">
              <a:rPr lang="ms" altLang="ko-KR" sz="2800">
                <a:solidFill>
                  <a:schemeClr val="tx1">
                    <a:lumMod val="65000"/>
                    <a:lumOff val="35000"/>
                  </a:schemeClr>
                </a:solidFill>
              </a:rPr>
              <a:t>tanah yang kering.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Tuhan biarkan mereka terbang di atas laut.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③ </a:t>
            </a:r>
            <a:r xmlns:a="http://schemas.openxmlformats.org/drawingml/2006/main">
              <a:rPr lang="ms" altLang="ko-KR" sz="2800">
                <a:solidFill>
                  <a:srgbClr val="FF0000"/>
                </a:solidFill>
              </a:rPr>
              <a:t>Tuhan membahagikan Laut Merah dan membiarkan mereka berjalan</a:t>
            </a:r>
          </a:p>
          <a:p>
            <a:r xmlns:a="http://schemas.openxmlformats.org/drawingml/2006/main">
              <a:rPr lang="ms" altLang="ko-KR" sz="2800">
                <a:solidFill>
                  <a:srgbClr val="FF0000"/>
                </a:solidFill>
              </a:rPr>
              <a:t>tanah yang kering.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Kemudian Musa mengulurkan tangannya ke atas laut, dan sepanjang malam itu TUHAN menghalau laut itu dengan angin timur yang kuat dan mengubahnya menjadi tanah kering. Air terbahagi,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14:</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No. 20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t>Tuhan Yang Mengecewakan Daging</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bg1">
                    <a:lumMod val="50000"/>
                  </a:schemeClr>
                </a:solidFill>
              </a:rPr>
              <a:t>"Aku telah mendengar keluhan orang Israel. Katakanlah kepada mereka, 'Pada waktu senja kamu akan makan daging, dan pada waktu pagi kamu akan kenyang dengan roti, maka kamu akan mengetahui bahawa Akulah TUHAN, Allahmu.'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Orang Israel tidak mempunyai makanan di padang pasir. Kemudian mereka bersungut-sungut kepada Musa dan Tuhan.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Kemudian Tuhan berfirman kepada Musa. “Aku akan menurunkan makanan dari syurga untukmu.”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Pada waktu pagi, kepingan nipis seperti fros muncul di lantai padang pasir.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ms" altLang="ko-KR" sz="2800">
                <a:solidFill>
                  <a:schemeClr val="tx1">
                    <a:lumMod val="65000"/>
                    <a:lumOff val="35000"/>
                  </a:schemeClr>
                </a:solidFill>
              </a:rPr>
              <a:t>Musa hidup sebagai gembala selama 40 tahun dan akhirnya berumur 80 tahun.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Pada waktu petang burung puyuh datang menimpa mereka dan jatuh dan menutupi perkhemahan itu. Mereka mengumpulkannya, memasak dan memakannya. Mereka tidak kelaparan walaupun di padang pasir.</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600">
                <a:solidFill>
                  <a:schemeClr val="tx1">
                    <a:lumMod val="65000"/>
                    <a:lumOff val="35000"/>
                  </a:schemeClr>
                </a:solidFill>
              </a:rPr>
              <a:t>"Terima kasih Tuhan!" Musa dan orang Israel kagum dengan kuasa Tuhan yang maha kuasa.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solidFill>
                  <a:schemeClr val="tx1">
                    <a:lumMod val="65000"/>
                    <a:lumOff val="35000"/>
                  </a:schemeClr>
                </a:solidFill>
              </a:rPr>
              <a:t>Tuhan menyediakan makanan harian kepada umat-Nya dengan cara yang menakjubkan dan kuasa-Nya yang maha kuasa walaupun di padang pasir di mana mereka tidak dapat menemuinya.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Kami percaya bahawa Tuhan akan menyediakan keperluan kita dengan cara-Nya yang menakjubkan dengan setia.</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 ialah?</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Dia adalah Tuhan yang luar biasa yang mengetahui keperluan kita terlebih dahulu dan menyediakan mereka dengan cara-Nya yang menakjubkan.</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Apakah yang Tuhan sediakan untuk umat-Nya yang kelaparan?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Manna dan Puyuh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Roti dan Susu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Daging dan Air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Nasi dan Sup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① </a:t>
            </a:r>
            <a:r xmlns:a="http://schemas.openxmlformats.org/drawingml/2006/main">
              <a:rPr lang="ms" altLang="ko-KR" sz="2800">
                <a:solidFill>
                  <a:srgbClr val="FF0000"/>
                </a:solidFill>
              </a:rPr>
              <a:t>Manna dan Puyuh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bg1">
                    <a:lumMod val="50000"/>
                  </a:schemeClr>
                </a:solidFill>
              </a:rPr>
              <a:t>"Aku telah mendengar keluhan orang Israel. Katakanlah kepada mereka, 'Pada waktu senja kamu akan makan daging, dan pada waktu pagi kamu akan kenyang dengan roti, maka kamu akan mengetahui bahawa Akulah TUHAN, Allahmu.'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ms" altLang="ko-KR" b="1">
                <a:solidFill>
                  <a:schemeClr val="tx1">
                    <a:lumMod val="50000"/>
                    <a:lumOff val="50000"/>
                  </a:schemeClr>
                </a:solidFill>
              </a:rPr>
              <a:t>Tidak.</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21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ms" altLang="ko-KR" sz="4000"/>
              <a:t>Sepuluh Perintah</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Musa berada di sana bersama-sama TUHAN empat puluh hari empat puluh malam tanpa makan</a:t>
            </a:r>
          </a:p>
          <a:p>
            <a:r xmlns:a="http://schemas.openxmlformats.org/drawingml/2006/main">
              <a:rPr lang="ms" altLang="ko-KR" sz="3600">
                <a:solidFill>
                  <a:schemeClr val="tx1">
                    <a:lumMod val="65000"/>
                    <a:lumOff val="35000"/>
                  </a:schemeClr>
                </a:solidFill>
              </a:rPr>
              <a:t>roti atau air minuman. Dan dia menulis pada loh itu perkataan perjanjian - Sepuluh Perintah.</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s" altLang="ko-KR" sz="2800">
                <a:solidFill>
                  <a:schemeClr val="tx1">
                    <a:lumMod val="65000"/>
                    <a:lumOff val="35000"/>
                  </a:schemeClr>
                </a:solidFill>
              </a:rPr>
              <a:t>Keluaran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ms" altLang="ko-KR" sz="2800">
                <a:solidFill>
                  <a:schemeClr val="tx1">
                    <a:lumMod val="65000"/>
                    <a:lumOff val="35000"/>
                  </a:schemeClr>
                </a:solidFill>
              </a:rPr>
              <a:t>Orang Israel tiba di Gunung Horeb (Gunung Sinai). Kemuliaan Tuhan Allah penuh di atas Gunung Sinai (Gunung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ms" altLang="ko-KR" sz="2800">
                <a:solidFill>
                  <a:schemeClr val="tx1">
                    <a:lumMod val="65000"/>
                    <a:lumOff val="35000"/>
                  </a:schemeClr>
                </a:solidFill>
              </a:rPr>
              <a:t>Tuhan berfirman kepada Musa, “Naiklah kepada-Ku di atas gunung itu.” Musa naik ke atas gunung Tuhan.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ms" altLang="ko-KR" sz="2800">
                <a:solidFill>
                  <a:schemeClr val="tx1">
                    <a:lumMod val="65000"/>
                    <a:lumOff val="35000"/>
                  </a:schemeClr>
                </a:solidFill>
              </a:rPr>
              <a:t>Suatu hari, Tuhan memanggilnya di dalam semak yang terbakar dan berkata kepadanya. “Aku mengutus kamu kepada Firaun untuk menyelamatkan umat-Ku, orang Israel dari Mesir.”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ms" altLang="ko-KR" sz="2800">
                <a:solidFill>
                  <a:schemeClr val="tx1">
                    <a:lumMod val="65000"/>
                    <a:lumOff val="35000"/>
                  </a:schemeClr>
                </a:solidFill>
              </a:rPr>
              <a:t>Tuhan Allah bertemu di gunung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ms" altLang="ko-KR" sz="2800">
                <a:solidFill>
                  <a:schemeClr val="tx1">
                    <a:lumMod val="65000"/>
                    <a:lumOff val="35000"/>
                  </a:schemeClr>
                </a:solidFill>
              </a:rPr>
              <a:t>Tuhan memberi Musa loh batu. Tuhan menulis undang-undang dan perintah di atasnya agar orang Israel mematuhi-Sepuluh Perintah.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ms" altLang="ko-KR" sz="2600">
                <a:solidFill>
                  <a:schemeClr val="tx1">
                    <a:lumMod val="65000"/>
                    <a:lumOff val="35000"/>
                  </a:schemeClr>
                </a:solidFill>
              </a:rPr>
              <a:t>“Terima kasih, Tuhan, kerana Engkau memberi kami undang-undang.”</a:t>
            </a:r>
          </a:p>
          <a:p>
            <a:r xmlns:a="http://schemas.openxmlformats.org/drawingml/2006/main">
              <a:rPr lang="ms" altLang="ko-KR" sz="2600">
                <a:solidFill>
                  <a:schemeClr val="tx1">
                    <a:lumMod val="65000"/>
                    <a:lumOff val="35000"/>
                  </a:schemeClr>
                </a:solidFill>
              </a:rPr>
              <a:t>Musa berfikir, “Saya akan menyampaikan dan mengajarkan Sepuluh Perintah yang berharga ini.”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ms" altLang="ko-KR" sz="3200">
                <a:solidFill>
                  <a:schemeClr val="tx1">
                    <a:lumMod val="65000"/>
                    <a:lumOff val="35000"/>
                  </a:schemeClr>
                </a:solidFill>
              </a:rPr>
              <a:t>Sepuluh Perintah adalah peraturan berharga yang Tuhan berikan untuk kehidupan kita.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Apabila kita mematuhi hukum Tuhan, Tuhan akan redha dengan kehidupan kita.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Tuhan telah memberikan kita undang-undang dan Sepuluh Perintah.</a:t>
            </a:r>
          </a:p>
          <a:p>
            <a:endParaRPr lang="en-US" altLang="ko-KR" sz="3600">
              <a:solidFill>
                <a:schemeClr val="tx1">
                  <a:lumMod val="65000"/>
                  <a:lumOff val="35000"/>
                </a:schemeClr>
              </a:solidFill>
            </a:endParaRPr>
          </a:p>
          <a:p>
            <a:r xmlns:a="http://schemas.openxmlformats.org/drawingml/2006/main">
              <a:rPr lang="ms" altLang="ko-KR" sz="3600">
                <a:solidFill>
                  <a:schemeClr val="tx1">
                    <a:lumMod val="65000"/>
                    <a:lumOff val="35000"/>
                  </a:schemeClr>
                </a:solidFill>
              </a:rPr>
              <a:t>Tuhan memberitahukan diri-Nya kepada kita melalui undang-undang dan perintah-perintah ini.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s" altLang="ko-KR" sz="3200">
                <a:solidFill>
                  <a:schemeClr val="tx1">
                    <a:lumMod val="65000"/>
                    <a:lumOff val="35000"/>
                  </a:schemeClr>
                </a:solidFill>
              </a:rPr>
              <a:t>Di manakah Tuhan menulis Sepuluh Perintah?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Tablet kayu</a:t>
            </a:r>
            <a:r xmlns:a="http://schemas.openxmlformats.org/drawingml/2006/main">
              <a:rPr lang="ms"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Lumpur</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tablet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Kertas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Tablet batu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ms" altLang="en-US" sz="2800">
                <a:solidFill>
                  <a:srgbClr val="FF0000"/>
                </a:solidFill>
              </a:rPr>
              <a:t>④ </a:t>
            </a:r>
            <a:r xmlns:a="http://schemas.openxmlformats.org/drawingml/2006/main">
              <a:rPr lang="ms" altLang="ko-KR" sz="2800">
                <a:solidFill>
                  <a:srgbClr val="FF0000"/>
                </a:solidFill>
              </a:rPr>
              <a:t>Tablet batu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Musa berada di sana bersama-sama TUHAN empat puluh hari empat puluh malam tanpa makan</a:t>
            </a:r>
          </a:p>
          <a:p>
            <a:r xmlns:a="http://schemas.openxmlformats.org/drawingml/2006/main">
              <a:rPr lang="ms" altLang="ko-KR" sz="3600">
                <a:solidFill>
                  <a:schemeClr val="tx1">
                    <a:lumMod val="65000"/>
                    <a:lumOff val="35000"/>
                  </a:schemeClr>
                </a:solidFill>
              </a:rPr>
              <a:t>roti atau air minuman. Dan dia menulis pada loh itu perkataan perjanjian - Sepuluh Perintah.</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s" altLang="ko-KR" sz="2800">
                <a:solidFill>
                  <a:schemeClr val="tx1">
                    <a:lumMod val="65000"/>
                    <a:lumOff val="35000"/>
                  </a:schemeClr>
                </a:solidFill>
              </a:rPr>
              <a:t>Keluaran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No. 22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400"/>
              <a:t>Anak Lembu Emas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bg1">
                    <a:lumMod val="50000"/>
                  </a:schemeClr>
                </a:solidFill>
              </a:rPr>
              <a:t>Dia mengambil apa yang mereka berikan kepadanya dan menjadikannya sebagai patung berhala dalam bentuk</a:t>
            </a:r>
          </a:p>
          <a:p>
            <a:r xmlns:a="http://schemas.openxmlformats.org/drawingml/2006/main">
              <a:rPr lang="ms" altLang="ko-KR" sz="3600">
                <a:solidFill>
                  <a:schemeClr val="bg1">
                    <a:lumMod val="50000"/>
                  </a:schemeClr>
                </a:solidFill>
              </a:rPr>
              <a:t>anak lembu, membentuknya dengan alat. Kemudian mereka berkata, "Inilah tuhan-tuhanmu, hai Israel, yang membawa kamu keluar dari Mesir."</a:t>
            </a:r>
          </a:p>
          <a:p>
            <a:r xmlns:a="http://schemas.openxmlformats.org/drawingml/2006/main">
              <a:rPr lang="m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Apabila Musa tidak turun dari Gunung begitu lama, mereka berasa tidak senang. "Kami memerlukan tuhan kami untuk memimpin kami bukannya Musa."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ms" altLang="ko-KR" sz="2600">
                <a:solidFill>
                  <a:schemeClr val="tx1">
                    <a:lumMod val="65000"/>
                    <a:lumOff val="35000"/>
                  </a:schemeClr>
                </a:solidFill>
              </a:rPr>
              <a:t>Musa kembali ke Mesir untuk menyelamatkan umatnya, orang Israel yang memegang tongkat yang Tuhan berikan kepadanya.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Maka, mereka membuat seekor anak lembu emas dan menyembahnya sebagai tuhan mereka untuk memimpin mereka.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Musa yang turun dengan Sepuluh Perintah menjadi sangat marah.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Tuhan sangat murka terhadap mereka. “Saya akan memusnahkan mereka. Kemudian Aku akan membuat kamu menjadi bangsa yang besar.”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600">
                <a:solidFill>
                  <a:schemeClr val="tx1">
                    <a:lumMod val="65000"/>
                    <a:lumOff val="35000"/>
                  </a:schemeClr>
                </a:solidFill>
              </a:rPr>
              <a:t>Tetapi, Musa berdoa kepada Tuhan untuk mengampuni mereka dengan serius. Tuhan mendengar doa Musa dan mengampuni mereka.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hari ini</a:t>
            </a:r>
            <a:r xmlns:a="http://schemas.openxmlformats.org/drawingml/2006/main">
              <a:rPr lang="ms" altLang="en-US" sz="4000">
                <a:solidFill>
                  <a:srgbClr val="FF0000"/>
                </a:solidFill>
              </a:rPr>
              <a:t> </a:t>
            </a:r>
            <a:r xmlns:a="http://schemas.openxmlformats.org/drawingml/2006/main">
              <a:rPr lang="ms" altLang="ko-KR" sz="4000">
                <a:solidFill>
                  <a:srgbClr val="FF0000"/>
                </a:solidFill>
              </a:rPr>
              <a:t>pelajaran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solidFill>
                  <a:schemeClr val="tx1">
                    <a:lumMod val="65000"/>
                    <a:lumOff val="35000"/>
                  </a:schemeClr>
                </a:solidFill>
              </a:rPr>
              <a:t>Yang paling dibenci Allah ialah menyembah tuhan-tuhan lain dan bukannya Dia.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Anda tidak boleh membuat untuk diri sendiri apa-apa berhala pada apa-apa harga.</a:t>
            </a:r>
          </a:p>
          <a:p>
            <a:pPr xmlns:a="http://schemas.openxmlformats.org/drawingml/2006/main" algn="ctr"/>
            <a:r xmlns:a="http://schemas.openxmlformats.org/drawingml/2006/main">
              <a:rPr lang="ms" altLang="ko-KR" sz="3600">
                <a:solidFill>
                  <a:schemeClr val="tx1">
                    <a:lumMod val="65000"/>
                    <a:lumOff val="35000"/>
                  </a:schemeClr>
                </a:solidFill>
              </a:rPr>
              <a:t>Tidak kira apa yang berlaku, anda tidak boleh sujud kepada mereka dan menyembah mereka.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solidFill>
                  <a:srgbClr val="FF0000"/>
                </a:solidFill>
              </a:rPr>
              <a:t>Tuhan?</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Allah paling benci menyembah berhala daripada Dia.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Apakah berhala yang dibuat oleh orang Israel untuk melakukan dosa?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Emas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Helang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Anak Lembu Emas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Anak Lembu Perak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Perak</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Helang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② </a:t>
            </a:r>
            <a:r xmlns:a="http://schemas.openxmlformats.org/drawingml/2006/main">
              <a:rPr lang="ms" altLang="ko-KR" sz="2800">
                <a:solidFill>
                  <a:srgbClr val="FF0000"/>
                </a:solidFill>
              </a:rPr>
              <a:t>Anak Lembu Emas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bg1">
                    <a:lumMod val="50000"/>
                  </a:schemeClr>
                </a:solidFill>
              </a:rPr>
              <a:t>Dia mengambil apa yang mereka berikan kepadanya dan menjadikannya sebagai patung berhala dalam bentuk</a:t>
            </a:r>
          </a:p>
          <a:p>
            <a:r xmlns:a="http://schemas.openxmlformats.org/drawingml/2006/main">
              <a:rPr lang="ms" altLang="ko-KR" sz="3600">
                <a:solidFill>
                  <a:schemeClr val="bg1">
                    <a:lumMod val="50000"/>
                  </a:schemeClr>
                </a:solidFill>
              </a:rPr>
              <a:t>anak lembu, membentuknya dengan alat. Kemudian mereka berkata, "Inilah tuhan-tuhanmu, hai Israel, yang membawa kamu keluar dari Mesir."</a:t>
            </a:r>
          </a:p>
          <a:p>
            <a:r xmlns:a="http://schemas.openxmlformats.org/drawingml/2006/main">
              <a:rPr lang="m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Keluaran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No. 23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400"/>
              <a:t>Rumah Tuhan (Tabernakel) di Gurun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bg1">
                    <a:lumMod val="50000"/>
                  </a:schemeClr>
                </a:solidFill>
              </a:rPr>
              <a:t>Pada hari Khemah Suci, Khemah Kesaksian, didirikan, awan menutupinya. Dari petang hingga pagi awan di atas Khemah Suci kelihatan seperti api.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Nombor</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ms" altLang="ko-KR" sz="3200">
                <a:solidFill>
                  <a:schemeClr val="tx1">
                    <a:lumMod val="65000"/>
                    <a:lumOff val="35000"/>
                  </a:schemeClr>
                </a:solidFill>
              </a:rPr>
              <a:t>Tuhan memanggil Musa sebagai pemimpin orang Israel ketika dia berumur 80 tahun.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Perancangan Tuhan berbeza dengan kita, tetapi perancanganNya sentiasa sempurna.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Kita harus percaya bahawa perancangan Tuhan adalah sempurna dan kita perlu bergantung kepada-Nya.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Tuhan berkata kepada Musa untuk menjadikan Khemah Suci-Rumah Tuhan.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Tuhan memberitahu segala-galanya tentang Khemah Suci-bentuknya dan semua perkara yang perlu disediakan untuknya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Dan Tuhan memberitahu mereka cara menggunakan setiap artikel apabila mereka menyembah Tuhan di Khemah Suci.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Musa dan orang Israel membuat Khemah Suci-Rumah Tuhan-menurut arahan Tuhan.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600">
                <a:solidFill>
                  <a:schemeClr val="tx1">
                    <a:lumMod val="65000"/>
                    <a:lumOff val="35000"/>
                  </a:schemeClr>
                </a:solidFill>
              </a:rPr>
              <a:t>Pada hari Khemah Suci didirikan, awan yang menunjukkan kemuliaan Allah menutupinya. Khemah suci adalah tanda bahawa Tuhan menyertai orang Israel.</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600">
                <a:solidFill>
                  <a:schemeClr val="tx1">
                    <a:lumMod val="65000"/>
                    <a:lumOff val="35000"/>
                  </a:schemeClr>
                </a:solidFill>
              </a:rPr>
              <a:t>Tuhan membiarkan orang Israel membuat Khemah Suci-rumah Tuhan, dan menjadikan mereka tinggal dengan Khemah Suci sebagai pusat mereka.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s" altLang="ko-KR" sz="3600">
                <a:solidFill>
                  <a:schemeClr val="tx1">
                    <a:lumMod val="65000"/>
                    <a:lumOff val="35000"/>
                  </a:schemeClr>
                </a:solidFill>
              </a:rPr>
              <a:t>Kita harus hidup dengan Tuhan sebagai pusat fikiran dan kehidupan kita.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solidFill>
                  <a:srgbClr val="FF0000"/>
                </a:solidFill>
              </a:rPr>
              <a:t>Tuhan?</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Tuhan tinggal bersama kita, berjalan bersama kita, memimpin kita, dan bercakap dengan kita.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Apa yang Tuhan biarkan orang Israel buat?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Anak Lembu Emas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Sepuluh Perintah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Istana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Khemah Suci-Rumah Tuhan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④ </a:t>
            </a:r>
            <a:r xmlns:a="http://schemas.openxmlformats.org/drawingml/2006/main">
              <a:rPr lang="ms" altLang="ko-KR" sz="2800">
                <a:solidFill>
                  <a:srgbClr val="FF0000"/>
                </a:solidFill>
              </a:rPr>
              <a:t>Khemah Suci-Rumah Tuhan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bg1">
                    <a:lumMod val="50000"/>
                  </a:schemeClr>
                </a:solidFill>
              </a:rPr>
              <a:t>Pada hari Khemah Suci, Khemah Kesaksian, didirikan, awan menutupinya. Dari petang hingga pagi awan di atas Khemah Suci kelihatan seperti api.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Nombor</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b="1">
                <a:solidFill>
                  <a:schemeClr val="tx1">
                    <a:lumMod val="50000"/>
                    <a:lumOff val="50000"/>
                  </a:schemeClr>
                </a:solidFill>
              </a:rPr>
              <a:t>No 24</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The</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perkataan</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daripada</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400"/>
              <a:t>Jericho runtuh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s" altLang="ko-KR" sz="3200"/>
              <a:t>Tuhan ialah?</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s" altLang="ko-KR" sz="3600">
                <a:solidFill>
                  <a:schemeClr val="tx1">
                    <a:lumMod val="65000"/>
                    <a:lumOff val="35000"/>
                  </a:schemeClr>
                </a:solidFill>
              </a:rPr>
              <a:t>Tuhan memimpin kita dengan rancangan-Nya yang sempurna. Tidak ada kesilapan dalam perancangan Allah.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Untuk ketujuh kalinya, ketika para imam meniup sangkakala, Yosua memerintahkan orang banyak itu, "Bersoraklah, sebab TUHAN telah memberikan kota itu kepadamu!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Joshua</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Orang Israel ingin pergi ke tanah yang dijanjikan. Tetapi Yerikho, yang merupakan sebuah istana besar, menghalang jalan mereka.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Tuhan berkata kepada Yosua, yang merupakan pemimpin mereka, bagaimana untuk membinasakan Yerikho.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Orang Israel berbaris mengelilingi tembok Yerikho selama tujuh hari mengikut arahan Tuhan.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Semasa mereka berjalan mengelilingi tembok selama enam hari, setiap hari untuk satu masa, Yerikho tidak bergerak satu inci pun.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Pada hari ketujuh, mereka mengelilinginya sebanyak tujuh kali. Pada kali ketujuh, mereka menjerit kuat, dinding itu runtuh.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solidFill>
                  <a:schemeClr val="tx1">
                    <a:lumMod val="65000"/>
                    <a:lumOff val="35000"/>
                  </a:schemeClr>
                </a:solidFill>
              </a:rPr>
              <a:t>Orang Israel tidak dapat memusnahkan Yerikho dengan kuasa mereka sendiri. Tetapi Tuhan membinasakan Yerikho dengan kuasa-Nya sendiri untuk mereka.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Orang Israel telah memenangi kemenangan melalui ketaatan kepada Tuhan.</a:t>
            </a:r>
          </a:p>
          <a:p>
            <a:pPr xmlns:a="http://schemas.openxmlformats.org/drawingml/2006/main" algn="ctr"/>
            <a:r xmlns:a="http://schemas.openxmlformats.org/drawingml/2006/main">
              <a:rPr lang="ms" altLang="ko-KR" sz="3200">
                <a:solidFill>
                  <a:schemeClr val="tx1">
                    <a:lumMod val="65000"/>
                    <a:lumOff val="35000"/>
                  </a:schemeClr>
                </a:solidFill>
              </a:rPr>
              <a:t>Mari kita jalani hidup kita dalam ketaatan kepada Allah.</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s" altLang="ko-KR" sz="3200">
                <a:solidFill>
                  <a:schemeClr val="tx1">
                    <a:lumMod val="65000"/>
                    <a:lumOff val="35000"/>
                  </a:schemeClr>
                </a:solidFill>
              </a:rPr>
              <a:t>Mari kita bersyukur kepada Tuhan kerana telah membuat kita menang!</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3200"/>
              <a:t>Tuhan?</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Tuhan memberikan kemenangan kepada umat-Nya melalui Kuasa-Nya yang besar.</a:t>
            </a:r>
          </a:p>
          <a:p>
            <a:endParaRPr lang="en-US" altLang="ko-KR" sz="3600">
              <a:solidFill>
                <a:schemeClr val="tx1">
                  <a:lumMod val="65000"/>
                  <a:lumOff val="35000"/>
                </a:schemeClr>
              </a:solidFill>
            </a:endParaRPr>
          </a:p>
          <a:p>
            <a:r xmlns:a="http://schemas.openxmlformats.org/drawingml/2006/main">
              <a:rPr lang="ms" altLang="ko-KR" sz="3600">
                <a:solidFill>
                  <a:schemeClr val="tx1">
                    <a:lumMod val="65000"/>
                    <a:lumOff val="35000"/>
                  </a:schemeClr>
                </a:solidFill>
              </a:rPr>
              <a:t>Dia adalah Tuhan Kemenangan!</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Apakah yang diperintahkan Tuhan kepada Yosua untuk memusnahkan Yerikho?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Baling batu ke arah Yerikho selama tujuh hari.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Berdoa selama tujuh hari untuk Yerikho.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Nyanyikan pujian selama tujuh hari untuk Yerikho.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2800">
                <a:solidFill>
                  <a:schemeClr val="tx1">
                    <a:lumMod val="65000"/>
                    <a:lumOff val="35000"/>
                  </a:schemeClr>
                </a:solidFill>
              </a:rPr>
              <a:t>④ Kawad tembok Yerikho selama tujuh hari dan pada</a:t>
            </a:r>
          </a:p>
          <a:p>
            <a:r xmlns:a="http://schemas.openxmlformats.org/drawingml/2006/main">
              <a:rPr lang="ms" altLang="ko-KR" sz="2800">
                <a:solidFill>
                  <a:schemeClr val="tx1">
                    <a:lumMod val="65000"/>
                    <a:lumOff val="35000"/>
                  </a:schemeClr>
                </a:solidFill>
              </a:rPr>
              <a:t>hari terakhir beri jeritan yang kuat.</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en-US" sz="2800">
                <a:solidFill>
                  <a:srgbClr val="FF0000"/>
                </a:solidFill>
              </a:rPr>
              <a:t>④ </a:t>
            </a:r>
            <a:r xmlns:a="http://schemas.openxmlformats.org/drawingml/2006/main">
              <a:rPr lang="ms" altLang="ko-KR" sz="2800">
                <a:solidFill>
                  <a:srgbClr val="FF0000"/>
                </a:solidFill>
              </a:rPr>
              <a:t>Kawad tembok Yerikho selama tujuh hari dan pada</a:t>
            </a:r>
          </a:p>
          <a:p>
            <a:r xmlns:a="http://schemas.openxmlformats.org/drawingml/2006/main">
              <a:rPr lang="ms" altLang="ko-KR" sz="2800">
                <a:solidFill>
                  <a:srgbClr val="FF0000"/>
                </a:solidFill>
              </a:rPr>
              <a:t>hari terakhir beri jeritan yang kuat.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s" altLang="ko-KR" sz="3600">
                <a:solidFill>
                  <a:schemeClr val="tx1">
                    <a:lumMod val="65000"/>
                    <a:lumOff val="35000"/>
                  </a:schemeClr>
                </a:solidFill>
              </a:rPr>
              <a:t>Untuk ketujuh kalinya, ketika para imam meniup sangkakala, Yosua memerintahkan orang banyak itu, "Bersoraklah, sebab TUHAN telah memberikan kota itu kepadamu!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s" altLang="ko-KR" sz="2800">
                <a:solidFill>
                  <a:schemeClr val="tx1">
                    <a:lumMod val="65000"/>
                    <a:lumOff val="35000"/>
                  </a:schemeClr>
                </a:solidFill>
              </a:rPr>
              <a:t>Joshua</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